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62" r:id="rId4"/>
    <p:sldId id="263" r:id="rId5"/>
    <p:sldId id="264" r:id="rId6"/>
    <p:sldId id="265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95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34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CDFE3-1484-4F52-90F7-EC82A6F1B708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22070-30CF-47AB-89E7-5544592724C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83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Queste presentate sono le formule utilizzate durante il calcolo delle forze d’attrito.</a:t>
            </a:r>
          </a:p>
          <a:p>
            <a:r>
              <a:rPr lang="it-IT" dirty="0"/>
              <a:t>La formula della forza è applicabile in questo modo in entrambe le direzioni di spostamento (x e y). </a:t>
            </a:r>
          </a:p>
          <a:p>
            <a:r>
              <a:rPr lang="it-IT" dirty="0"/>
              <a:t>La forza dipende da un parametro k identificato come lo slip in una delle due direzioni.</a:t>
            </a:r>
          </a:p>
          <a:p>
            <a:r>
              <a:rPr lang="it-IT" dirty="0"/>
              <a:t>Nel caso longitudinale in particolare il </a:t>
            </a:r>
            <a:r>
              <a:rPr lang="it-IT" dirty="0" err="1"/>
              <a:t>longitudinal</a:t>
            </a:r>
            <a:r>
              <a:rPr lang="it-IT" dirty="0"/>
              <a:t> slip indica quanto la velocità della ruota differisce dalla velocità in puro rotolamento (corpo rotola senza strisciare) in uno spostamento longitudinale.</a:t>
            </a:r>
          </a:p>
          <a:p>
            <a:r>
              <a:rPr lang="it-IT" dirty="0"/>
              <a:t>Nel caso laterale (</a:t>
            </a:r>
            <a:r>
              <a:rPr lang="it-IT" dirty="0" err="1"/>
              <a:t>Fy</a:t>
            </a:r>
            <a:r>
              <a:rPr lang="it-IT" dirty="0"/>
              <a:t>) abbiamo il </a:t>
            </a:r>
            <a:r>
              <a:rPr lang="it-IT" dirty="0" err="1"/>
              <a:t>lateral</a:t>
            </a:r>
            <a:r>
              <a:rPr lang="it-IT" dirty="0"/>
              <a:t> slip che rappresenta l’angolo tra la direzione in cui la ruota si sta muovendo e quella a cui sta puntando.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22070-30CF-47AB-89E7-5544592724C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67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ogni direzione abbiamo calcolato diversi parametri, tenendo conto delle direzioni primarie e secondarie di movimento delle ruote, come indicato dai file di configurazione già presenti nella repo.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3-tuple unit vector specifying the direction of the first friction direction corresponding to </a:t>
            </a:r>
            <a:r>
              <a:rPr lang="en-US" dirty="0">
                <a:solidFill>
                  <a:srgbClr val="000000"/>
                </a:solidFill>
                <a:effectLst/>
              </a:rPr>
              <a:t>mu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in the collision local reference frame.</a:t>
            </a:r>
            <a:r>
              <a:rPr lang="it-IT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(FDIR1)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22070-30CF-47AB-89E7-5544592724C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72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Plugin: </a:t>
            </a:r>
            <a:r>
              <a:rPr lang="it-IT" dirty="0" err="1"/>
              <a:t>gazebo_ros_pacejka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Schema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75718E-63CB-5F5B-0AE6-B4987DC4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6696"/>
            <a:ext cx="321514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Plugin: </a:t>
            </a:r>
            <a:r>
              <a:rPr lang="it-IT" dirty="0" err="1"/>
              <a:t>gazebo_ros_pacejka</a:t>
            </a:r>
            <a:br>
              <a:rPr lang="it-IT" dirty="0"/>
            </a:b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10137" y="1697294"/>
                <a:ext cx="8323726" cy="3463413"/>
              </a:xfrm>
            </p:spPr>
            <p:txBody>
              <a:bodyPr/>
              <a:lstStyle/>
              <a:p>
                <a:r>
                  <a:rPr lang="it-IT" dirty="0"/>
                  <a:t>Pacejka Magic Formula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𝐷𝑠𝑖𝑛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𝐶𝑎𝑟𝑐𝑡𝑎𝑛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𝐵𝑘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−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𝐵𝑘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arctan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𝐵𝑘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sz="800" dirty="0"/>
              </a:p>
              <a:p>
                <a:r>
                  <a:rPr lang="it-IT" dirty="0" err="1"/>
                  <a:t>Longitudinal</a:t>
                </a:r>
                <a:r>
                  <a:rPr lang="it-IT" dirty="0"/>
                  <a:t> slip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Lateral</a:t>
                </a:r>
                <a:r>
                  <a:rPr lang="it-IT" dirty="0"/>
                  <a:t> slip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137" y="1697294"/>
                <a:ext cx="8323726" cy="3463413"/>
              </a:xfrm>
              <a:blipFill>
                <a:blip r:embed="rId3"/>
                <a:stretch>
                  <a:fillRect l="-952" t="-8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C147627C-0F6D-75F5-21C7-2D5041BF2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" y="6311103"/>
            <a:ext cx="321514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96694-60B2-80BF-92D4-67C9234E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Plugin: </a:t>
            </a:r>
            <a:r>
              <a:rPr lang="it-IT" dirty="0" err="1"/>
              <a:t>gazebo_ros_pacejka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422A0-1941-571B-82EC-8D54558A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943100"/>
            <a:ext cx="8323726" cy="2971800"/>
          </a:xfrm>
        </p:spPr>
        <p:txBody>
          <a:bodyPr/>
          <a:lstStyle/>
          <a:p>
            <a:r>
              <a:rPr lang="en-US" dirty="0"/>
              <a:t>Parameter values of the </a:t>
            </a:r>
            <a:r>
              <a:rPr lang="en-US" dirty="0" err="1"/>
              <a:t>Pacejka</a:t>
            </a:r>
            <a:r>
              <a:rPr lang="en-US" dirty="0"/>
              <a:t> Magic Formula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a 4">
                <a:extLst>
                  <a:ext uri="{FF2B5EF4-FFF2-40B4-BE49-F238E27FC236}">
                    <a16:creationId xmlns:a16="http://schemas.microsoft.com/office/drawing/2014/main" id="{C324C7BD-0E21-7A1B-DEB9-8E47F4A4F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1772220"/>
                  </p:ext>
                </p:extLst>
              </p:nvPr>
            </p:nvGraphicFramePr>
            <p:xfrm>
              <a:off x="781664" y="2501900"/>
              <a:ext cx="758067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6853">
                      <a:extLst>
                        <a:ext uri="{9D8B030D-6E8A-4147-A177-3AD203B41FA5}">
                          <a16:colId xmlns:a16="http://schemas.microsoft.com/office/drawing/2014/main" val="1541476361"/>
                        </a:ext>
                      </a:extLst>
                    </a:gridCol>
                    <a:gridCol w="1897626">
                      <a:extLst>
                        <a:ext uri="{9D8B030D-6E8A-4147-A177-3AD203B41FA5}">
                          <a16:colId xmlns:a16="http://schemas.microsoft.com/office/drawing/2014/main" val="643288003"/>
                        </a:ext>
                      </a:extLst>
                    </a:gridCol>
                    <a:gridCol w="2431025">
                      <a:extLst>
                        <a:ext uri="{9D8B030D-6E8A-4147-A177-3AD203B41FA5}">
                          <a16:colId xmlns:a16="http://schemas.microsoft.com/office/drawing/2014/main" val="491296777"/>
                        </a:ext>
                      </a:extLst>
                    </a:gridCol>
                    <a:gridCol w="1895168">
                      <a:extLst>
                        <a:ext uri="{9D8B030D-6E8A-4147-A177-3AD203B41FA5}">
                          <a16:colId xmlns:a16="http://schemas.microsoft.com/office/drawing/2014/main" val="41701466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err="1"/>
                            <a:t>Meaning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err="1"/>
                            <a:t>Longitudinal</a:t>
                          </a:r>
                          <a:r>
                            <a:rPr lang="it-IT" dirty="0"/>
                            <a:t> Force (</a:t>
                          </a:r>
                          <a14:m>
                            <m:oMath xmlns:m="http://schemas.openxmlformats.org/officeDocument/2006/math"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  <m:t>𝐹𝑥</m:t>
                              </m:r>
                            </m:oMath>
                          </a14:m>
                          <a:r>
                            <a:rPr lang="it-IT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err="1"/>
                            <a:t>Lateral</a:t>
                          </a:r>
                          <a:r>
                            <a:rPr lang="it-IT" dirty="0"/>
                            <a:t> Force (</a:t>
                          </a:r>
                          <a14:m>
                            <m:oMath xmlns:m="http://schemas.openxmlformats.org/officeDocument/2006/math">
                              <m: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  <m:t>𝐹𝑦</m:t>
                              </m:r>
                            </m:oMath>
                          </a14:m>
                          <a:r>
                            <a:rPr lang="it-IT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791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err="1"/>
                            <a:t>Stiffness</a:t>
                          </a:r>
                          <a:r>
                            <a:rPr lang="it-IT" dirty="0"/>
                            <a:t> </a:t>
                          </a:r>
                          <a:r>
                            <a:rPr lang="it-IT" dirty="0" err="1"/>
                            <a:t>factor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582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err="1"/>
                            <a:t>Shape</a:t>
                          </a:r>
                          <a:r>
                            <a:rPr lang="it-IT" dirty="0"/>
                            <a:t> </a:t>
                          </a:r>
                          <a:r>
                            <a:rPr lang="it-IT" dirty="0" err="1"/>
                            <a:t>factor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1.45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1.45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5791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Peak </a:t>
                          </a:r>
                          <a:r>
                            <a:rPr lang="it-IT" dirty="0" err="1"/>
                            <a:t>factor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19.06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1.37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1193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Curvature </a:t>
                          </a:r>
                          <a:r>
                            <a:rPr lang="it-IT" dirty="0" err="1"/>
                            <a:t>factor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0.52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0.97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17535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a 4">
                <a:extLst>
                  <a:ext uri="{FF2B5EF4-FFF2-40B4-BE49-F238E27FC236}">
                    <a16:creationId xmlns:a16="http://schemas.microsoft.com/office/drawing/2014/main" id="{C324C7BD-0E21-7A1B-DEB9-8E47F4A4F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1772220"/>
                  </p:ext>
                </p:extLst>
              </p:nvPr>
            </p:nvGraphicFramePr>
            <p:xfrm>
              <a:off x="781664" y="2501900"/>
              <a:ext cx="758067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6853">
                      <a:extLst>
                        <a:ext uri="{9D8B030D-6E8A-4147-A177-3AD203B41FA5}">
                          <a16:colId xmlns:a16="http://schemas.microsoft.com/office/drawing/2014/main" val="1541476361"/>
                        </a:ext>
                      </a:extLst>
                    </a:gridCol>
                    <a:gridCol w="1897626">
                      <a:extLst>
                        <a:ext uri="{9D8B030D-6E8A-4147-A177-3AD203B41FA5}">
                          <a16:colId xmlns:a16="http://schemas.microsoft.com/office/drawing/2014/main" val="643288003"/>
                        </a:ext>
                      </a:extLst>
                    </a:gridCol>
                    <a:gridCol w="2431025">
                      <a:extLst>
                        <a:ext uri="{9D8B030D-6E8A-4147-A177-3AD203B41FA5}">
                          <a16:colId xmlns:a16="http://schemas.microsoft.com/office/drawing/2014/main" val="491296777"/>
                        </a:ext>
                      </a:extLst>
                    </a:gridCol>
                    <a:gridCol w="1895168">
                      <a:extLst>
                        <a:ext uri="{9D8B030D-6E8A-4147-A177-3AD203B41FA5}">
                          <a16:colId xmlns:a16="http://schemas.microsoft.com/office/drawing/2014/main" val="41701466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err="1"/>
                            <a:t>Meaning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34085" t="-8197" r="-7894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00322" t="-8197" r="-128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791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48" t="-108197" r="-459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err="1"/>
                            <a:t>Stiffness</a:t>
                          </a:r>
                          <a:r>
                            <a:rPr lang="it-IT" dirty="0"/>
                            <a:t> </a:t>
                          </a:r>
                          <a:r>
                            <a:rPr lang="it-IT" dirty="0" err="1"/>
                            <a:t>factor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34085" t="-108197" r="-7894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00322" t="-108197" r="-1286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3582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48" t="-208197" r="-459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err="1"/>
                            <a:t>Shape</a:t>
                          </a:r>
                          <a:r>
                            <a:rPr lang="it-IT" dirty="0"/>
                            <a:t> </a:t>
                          </a:r>
                          <a:r>
                            <a:rPr lang="it-IT" dirty="0" err="1"/>
                            <a:t>factor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34085" t="-208197" r="-7894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00322" t="-208197" r="-128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791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48" t="-308197" r="-459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Peak </a:t>
                          </a:r>
                          <a:r>
                            <a:rPr lang="it-IT" dirty="0" err="1"/>
                            <a:t>factor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34085" t="-308197" r="-7894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00322" t="-308197" r="-128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31193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48" t="-408197" r="-459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Curvature </a:t>
                          </a:r>
                          <a:r>
                            <a:rPr lang="it-IT" dirty="0" err="1"/>
                            <a:t>factor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34085" t="-408197" r="-7894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00322" t="-408197" r="-128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17535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2E1B75C-386F-25FF-2BC6-6754AD2C6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74" y="6356884"/>
            <a:ext cx="321514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39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CF58A6-ADD0-CD94-E8B9-93F7100B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it-IT" dirty="0"/>
              <a:t>Plugin: </a:t>
            </a:r>
            <a:r>
              <a:rPr lang="it-IT" dirty="0" err="1"/>
              <a:t>gazebo_ros_pacejka</a:t>
            </a:r>
            <a:br>
              <a:rPr lang="it-IT" dirty="0"/>
            </a:br>
            <a:r>
              <a:rPr lang="it-IT" sz="1800" b="0" i="1" dirty="0" err="1"/>
              <a:t>wheel_slip_pacejka</a:t>
            </a:r>
            <a:endParaRPr lang="it-IT" sz="1800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ACC84E-1EDE-6B29-5D55-87626B190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137" y="1997178"/>
                <a:ext cx="8323726" cy="2863645"/>
              </a:xfrm>
            </p:spPr>
            <p:txBody>
              <a:bodyPr/>
              <a:lstStyle/>
              <a:p>
                <a:r>
                  <a:rPr lang="en-US" dirty="0"/>
                  <a:t>This plugin updates ODE wheel slip parameters (force-dependent slips)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𝑠𝑙𝑖𝑝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𝑠𝑝𝑖𝑛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𝑠𝑝𝑒𝑒𝑑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Dynamic friction coefficient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ACC84E-1EDE-6B29-5D55-87626B190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137" y="1997178"/>
                <a:ext cx="8323726" cy="2863645"/>
              </a:xfrm>
              <a:blipFill>
                <a:blip r:embed="rId2"/>
                <a:stretch>
                  <a:fillRect l="-952" t="-1279" r="-1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2A1C7066-5F22-5F1E-FE4E-6F17126D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3" y="6356884"/>
            <a:ext cx="321514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8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A6A5CC-8CC1-40B1-E99B-9C3FE8D5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Plugin: </a:t>
            </a:r>
            <a:r>
              <a:rPr lang="it-IT" dirty="0" err="1"/>
              <a:t>gazebo_ros_pacejka</a:t>
            </a:r>
            <a:br>
              <a:rPr lang="it-IT" dirty="0"/>
            </a:br>
            <a:r>
              <a:rPr lang="it-IT" sz="1800" b="0" i="1" dirty="0" err="1"/>
              <a:t>Experiments</a:t>
            </a:r>
            <a:endParaRPr lang="it-IT" sz="1800" b="0" i="1" dirty="0"/>
          </a:p>
        </p:txBody>
      </p:sp>
      <p:pic>
        <p:nvPicPr>
          <p:cNvPr id="5" name="Immagine 4" descr="Immagine che contiene diagramma, testo, mappa, linea&#10;&#10;Descrizione generata automaticamente">
            <a:extLst>
              <a:ext uri="{FF2B5EF4-FFF2-40B4-BE49-F238E27FC236}">
                <a16:creationId xmlns:a16="http://schemas.microsoft.com/office/drawing/2014/main" id="{D5E88693-47CB-2DDA-1243-2DEC536D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9" y="1352898"/>
            <a:ext cx="4381802" cy="2311567"/>
          </a:xfrm>
          <a:prstGeom prst="rect">
            <a:avLst/>
          </a:prstGeom>
        </p:spPr>
      </p:pic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5C46314-3D88-499B-9B14-460A6831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9" y="3784523"/>
            <a:ext cx="4381802" cy="2311567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8509B66-0560-0E0F-AC4A-0EA95AECC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482" y="2236317"/>
            <a:ext cx="2104103" cy="544727"/>
          </a:xfrm>
        </p:spPr>
        <p:txBody>
          <a:bodyPr/>
          <a:lstStyle/>
          <a:p>
            <a:r>
              <a:rPr lang="it-IT" dirty="0" err="1"/>
              <a:t>Eight</a:t>
            </a:r>
            <a:r>
              <a:rPr lang="it-IT" dirty="0"/>
              <a:t> </a:t>
            </a:r>
            <a:r>
              <a:rPr lang="it-IT" dirty="0" err="1"/>
              <a:t>trajectory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E17C725-3760-8A76-444C-0C9FB6F08C4C}"/>
              </a:ext>
            </a:extLst>
          </p:cNvPr>
          <p:cNvSpPr txBox="1">
            <a:spLocks/>
          </p:cNvSpPr>
          <p:nvPr/>
        </p:nvSpPr>
        <p:spPr>
          <a:xfrm>
            <a:off x="6123029" y="4667942"/>
            <a:ext cx="2227008" cy="54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Linear </a:t>
            </a:r>
            <a:r>
              <a:rPr lang="it-IT" dirty="0" err="1"/>
              <a:t>trajectory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B9CF7FA-D90C-E19A-DFC9-246C91A6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0" y="6279740"/>
            <a:ext cx="321514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7973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198</TotalTime>
  <Words>323</Words>
  <Application>Microsoft Office PowerPoint</Application>
  <PresentationFormat>Presentazione su schermo (4:3)</PresentationFormat>
  <Paragraphs>52</Paragraphs>
  <Slides>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Roboto</vt:lpstr>
      <vt:lpstr>Wingdings</vt:lpstr>
      <vt:lpstr>POLI</vt:lpstr>
      <vt:lpstr>Titolo presentazione sottotitolo</vt:lpstr>
      <vt:lpstr>Plugin: gazebo_ros_pacejka</vt:lpstr>
      <vt:lpstr>Plugin: gazebo_ros_pacejka </vt:lpstr>
      <vt:lpstr>Plugin: gazebo_ros_pacejka</vt:lpstr>
      <vt:lpstr>Plugin: gazebo_ros_pacejka wheel_slip_pacejka</vt:lpstr>
      <vt:lpstr>Plugin: gazebo_ros_pacejka Experiments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Erica Panelli</cp:lastModifiedBy>
  <cp:revision>30</cp:revision>
  <dcterms:created xsi:type="dcterms:W3CDTF">2015-05-26T12:27:57Z</dcterms:created>
  <dcterms:modified xsi:type="dcterms:W3CDTF">2023-09-11T05:52:58Z</dcterms:modified>
</cp:coreProperties>
</file>